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249" autoAdjust="0"/>
  </p:normalViewPr>
  <p:slideViewPr>
    <p:cSldViewPr snapToGrid="0">
      <p:cViewPr varScale="1">
        <p:scale>
          <a:sx n="68" d="100"/>
          <a:sy n="68" d="100"/>
        </p:scale>
        <p:origin x="738" y="6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8CA2-D3CD-4A80-B300-3A4CA89AFC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F156D7-3172-4542-BD6D-90A7A62964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74DD592-4C9C-4967-AA2A-03577939F7E8}"/>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5" name="Footer Placeholder 4">
            <a:extLst>
              <a:ext uri="{FF2B5EF4-FFF2-40B4-BE49-F238E27FC236}">
                <a16:creationId xmlns:a16="http://schemas.microsoft.com/office/drawing/2014/main" id="{2FE5AC9F-4156-43B1-931D-85DB985857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BC0CD8-D4D8-47CD-B53E-6F3F9AFD43D1}"/>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90918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ECEAB-2224-4624-895C-829AD01F3D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E7265CD-FBB2-452E-A6C5-DB990D08FD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979D6C-42FF-46E6-AC1C-95E9A367377D}"/>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5" name="Footer Placeholder 4">
            <a:extLst>
              <a:ext uri="{FF2B5EF4-FFF2-40B4-BE49-F238E27FC236}">
                <a16:creationId xmlns:a16="http://schemas.microsoft.com/office/drawing/2014/main" id="{B8D72AC3-D140-4D3E-9588-DD734469A7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8E94A0-0EFB-45D7-B0DE-13424FF666E2}"/>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1143039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4D512-E07F-4563-BEC8-F426B6347F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0C35B20-9049-4D35-90D5-DCB3FF7D81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A0C799-1277-48FC-ABAD-D79275A9ECFC}"/>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5" name="Footer Placeholder 4">
            <a:extLst>
              <a:ext uri="{FF2B5EF4-FFF2-40B4-BE49-F238E27FC236}">
                <a16:creationId xmlns:a16="http://schemas.microsoft.com/office/drawing/2014/main" id="{3CC91394-DFCB-44FC-A25B-0F74420358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1615F7-9A6C-4E73-8F8D-A715A0E048D4}"/>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583451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991C-FFA2-46ED-BE06-BC1EE55778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6C5366-B7C5-4664-A739-145A78B637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12DCA47-256B-43FE-A643-AEAA688181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3EB35D-A35E-49A0-849D-D3FEFA801F96}"/>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6" name="Footer Placeholder 5">
            <a:extLst>
              <a:ext uri="{FF2B5EF4-FFF2-40B4-BE49-F238E27FC236}">
                <a16:creationId xmlns:a16="http://schemas.microsoft.com/office/drawing/2014/main" id="{C8190DF1-3609-4023-9AB8-267ADA97BA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4D8E51-9972-4DE4-A1DD-5A0ED819311F}"/>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1095096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8E17D-E558-42B1-878C-14AB9FCBB2D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AC2D87-A62A-4B0C-8A56-F10B1A910F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7E82F7-9F59-47F3-B03D-851FA470E6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1F230BE-C9CE-4D1C-99DF-9049C09BF6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25CDE6-6C9D-463D-8272-0B05B9C264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28AACAE-B23D-496B-9BE6-A7FFADE021A7}"/>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8" name="Footer Placeholder 7">
            <a:extLst>
              <a:ext uri="{FF2B5EF4-FFF2-40B4-BE49-F238E27FC236}">
                <a16:creationId xmlns:a16="http://schemas.microsoft.com/office/drawing/2014/main" id="{245EAE8B-EDE6-48AE-BC2C-DC37EAAF62A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A6B1996-5A3F-426B-8887-6D524673C11B}"/>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1467303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21532-B06C-440B-94B7-74D6022BAE2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0E9554C-17B4-4422-99F3-6ACB4EAE35D4}"/>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4" name="Footer Placeholder 3">
            <a:extLst>
              <a:ext uri="{FF2B5EF4-FFF2-40B4-BE49-F238E27FC236}">
                <a16:creationId xmlns:a16="http://schemas.microsoft.com/office/drawing/2014/main" id="{2136421A-16DE-4A1D-9437-C95A6BC58C7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5322058-DA86-43D5-9319-A6DB5A854BD4}"/>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920695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251785-61D2-49E4-B797-4A65A888EA40}"/>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3" name="Footer Placeholder 2">
            <a:extLst>
              <a:ext uri="{FF2B5EF4-FFF2-40B4-BE49-F238E27FC236}">
                <a16:creationId xmlns:a16="http://schemas.microsoft.com/office/drawing/2014/main" id="{1D106686-29F5-4DE8-BCFF-637D96B10A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4543D61-49C0-41AC-9A01-E7236A71976F}"/>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3430740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BD30F-A513-4344-8752-0F7FE3AFA0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A0243CF-F14C-4D8E-BA81-6835429E43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DFFCDFF-D3B1-4D4E-A16D-51A14A0C81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25FA1B-708E-443C-8E53-D51339A54A54}"/>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6" name="Footer Placeholder 5">
            <a:extLst>
              <a:ext uri="{FF2B5EF4-FFF2-40B4-BE49-F238E27FC236}">
                <a16:creationId xmlns:a16="http://schemas.microsoft.com/office/drawing/2014/main" id="{FB947221-055A-48ED-BDC9-E13E635474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31317D-F695-4CEE-8850-E4C566915FD5}"/>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338020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6011-3D87-409B-BC1B-026DAEC875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EB150E4-6D10-48FC-88A1-2E221903CE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A967CFC-B92D-40A7-909D-5D4AE4CF37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6379A2-E7C0-4DF6-AE2E-E02305B089B7}"/>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6" name="Footer Placeholder 5">
            <a:extLst>
              <a:ext uri="{FF2B5EF4-FFF2-40B4-BE49-F238E27FC236}">
                <a16:creationId xmlns:a16="http://schemas.microsoft.com/office/drawing/2014/main" id="{6CFA3EA2-768B-4A77-B73F-2ED683981F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649C99-47CF-4608-BF2F-3424953BDBE8}"/>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2955040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0C4B7-B7CA-4234-8A4B-C89164F81CB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EBB7B0-D1E7-4F43-A4E7-A67C250989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795F99-DB32-4D09-BB78-F257F76C0AF5}"/>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5" name="Footer Placeholder 4">
            <a:extLst>
              <a:ext uri="{FF2B5EF4-FFF2-40B4-BE49-F238E27FC236}">
                <a16:creationId xmlns:a16="http://schemas.microsoft.com/office/drawing/2014/main" id="{93D5E540-4554-47D0-B44A-2D03321633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E374D7-F04E-4DC7-99F1-D89CECE873A7}"/>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2257257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A95EE9-C289-47E3-BE7B-F7BE30E49A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BCBED8-2C30-4202-BE43-C21A1E37B5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4AE0A1-CAF4-4E7C-9DB8-75D2C9A7FCFD}"/>
              </a:ext>
            </a:extLst>
          </p:cNvPr>
          <p:cNvSpPr>
            <a:spLocks noGrp="1"/>
          </p:cNvSpPr>
          <p:nvPr>
            <p:ph type="dt" sz="half" idx="10"/>
          </p:nvPr>
        </p:nvSpPr>
        <p:spPr/>
        <p:txBody>
          <a:bodyPr/>
          <a:lstStyle/>
          <a:p>
            <a:fld id="{6F80EFEA-2E45-4666-8A05-FE47ED2662A9}" type="datetimeFigureOut">
              <a:rPr lang="en-GB" smtClean="0"/>
              <a:t>20/10/2019</a:t>
            </a:fld>
            <a:endParaRPr lang="en-GB"/>
          </a:p>
        </p:txBody>
      </p:sp>
      <p:sp>
        <p:nvSpPr>
          <p:cNvPr id="5" name="Footer Placeholder 4">
            <a:extLst>
              <a:ext uri="{FF2B5EF4-FFF2-40B4-BE49-F238E27FC236}">
                <a16:creationId xmlns:a16="http://schemas.microsoft.com/office/drawing/2014/main" id="{3A8C5193-9131-4C80-8B6F-3B082E0D4F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1D0B46-A431-4B6E-AF7C-38648F8D02C4}"/>
              </a:ext>
            </a:extLst>
          </p:cNvPr>
          <p:cNvSpPr>
            <a:spLocks noGrp="1"/>
          </p:cNvSpPr>
          <p:nvPr>
            <p:ph type="sldNum" sz="quarter" idx="12"/>
          </p:nvPr>
        </p:nvSpPr>
        <p:spPr/>
        <p:txBody>
          <a:bodyPr/>
          <a:lstStyle/>
          <a:p>
            <a:fld id="{EBA9DDE0-C0CD-4319-96A6-85E19441D9C6}" type="slidenum">
              <a:rPr lang="en-GB" smtClean="0"/>
              <a:t>‹#›</a:t>
            </a:fld>
            <a:endParaRPr lang="en-GB"/>
          </a:p>
        </p:txBody>
      </p:sp>
    </p:spTree>
    <p:extLst>
      <p:ext uri="{BB962C8B-B14F-4D97-AF65-F5344CB8AC3E}">
        <p14:creationId xmlns:p14="http://schemas.microsoft.com/office/powerpoint/2010/main" val="661337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411F6E-59CA-463C-831B-E25251B50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B8A7B84-9AF4-4D11-91B8-D9EB50607D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20CB95-0F6A-41F4-AC31-C6F6BE8969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0EFEA-2E45-4666-8A05-FE47ED2662A9}" type="datetimeFigureOut">
              <a:rPr lang="en-GB" smtClean="0"/>
              <a:t>20/10/2019</a:t>
            </a:fld>
            <a:endParaRPr lang="en-GB"/>
          </a:p>
        </p:txBody>
      </p:sp>
      <p:sp>
        <p:nvSpPr>
          <p:cNvPr id="5" name="Footer Placeholder 4">
            <a:extLst>
              <a:ext uri="{FF2B5EF4-FFF2-40B4-BE49-F238E27FC236}">
                <a16:creationId xmlns:a16="http://schemas.microsoft.com/office/drawing/2014/main" id="{1A5B2568-DC84-4FF0-A082-24B8DC9E64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250A651-4423-45DC-BCF1-4EAC40D605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9DDE0-C0CD-4319-96A6-85E19441D9C6}" type="slidenum">
              <a:rPr lang="en-GB" smtClean="0"/>
              <a:t>‹#›</a:t>
            </a:fld>
            <a:endParaRPr lang="en-GB"/>
          </a:p>
        </p:txBody>
      </p:sp>
    </p:spTree>
    <p:extLst>
      <p:ext uri="{BB962C8B-B14F-4D97-AF65-F5344CB8AC3E}">
        <p14:creationId xmlns:p14="http://schemas.microsoft.com/office/powerpoint/2010/main" val="4053458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6D79-3B29-42DB-B9A0-7E84D1785B8B}"/>
              </a:ext>
            </a:extLst>
          </p:cNvPr>
          <p:cNvSpPr>
            <a:spLocks noGrp="1"/>
          </p:cNvSpPr>
          <p:nvPr>
            <p:ph type="ctrTitle"/>
          </p:nvPr>
        </p:nvSpPr>
        <p:spPr/>
        <p:txBody>
          <a:bodyPr/>
          <a:lstStyle/>
          <a:p>
            <a:r>
              <a:rPr lang="fr-BE" dirty="0"/>
              <a:t>Project Brief </a:t>
            </a:r>
            <a:endParaRPr lang="en-GB" dirty="0"/>
          </a:p>
        </p:txBody>
      </p:sp>
      <p:sp>
        <p:nvSpPr>
          <p:cNvPr id="3" name="Subtitle 2">
            <a:extLst>
              <a:ext uri="{FF2B5EF4-FFF2-40B4-BE49-F238E27FC236}">
                <a16:creationId xmlns:a16="http://schemas.microsoft.com/office/drawing/2014/main" id="{013BAAB3-F3AA-4F40-B15C-3B8F257AB342}"/>
              </a:ext>
            </a:extLst>
          </p:cNvPr>
          <p:cNvSpPr>
            <a:spLocks noGrp="1"/>
          </p:cNvSpPr>
          <p:nvPr>
            <p:ph type="subTitle" idx="1"/>
          </p:nvPr>
        </p:nvSpPr>
        <p:spPr/>
        <p:txBody>
          <a:bodyPr>
            <a:normAutofit/>
          </a:bodyPr>
          <a:lstStyle/>
          <a:p>
            <a:r>
              <a:rPr lang="en-GB" dirty="0"/>
              <a:t>DIGIT/R3/PO/2016/020 –DCCS Lot 1 –Compute Solutions(DCCS) – Lot 1</a:t>
            </a:r>
          </a:p>
        </p:txBody>
      </p:sp>
    </p:spTree>
    <p:extLst>
      <p:ext uri="{BB962C8B-B14F-4D97-AF65-F5344CB8AC3E}">
        <p14:creationId xmlns:p14="http://schemas.microsoft.com/office/powerpoint/2010/main" val="2973927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F7EE0B-3ACB-4BA0-B7A3-76DE1F035FF9}"/>
              </a:ext>
            </a:extLst>
          </p:cNvPr>
          <p:cNvSpPr txBox="1"/>
          <p:nvPr/>
        </p:nvSpPr>
        <p:spPr>
          <a:xfrm>
            <a:off x="636104" y="463826"/>
            <a:ext cx="11198087" cy="369332"/>
          </a:xfrm>
          <a:prstGeom prst="rect">
            <a:avLst/>
          </a:prstGeom>
          <a:noFill/>
        </p:spPr>
        <p:txBody>
          <a:bodyPr wrap="square" rtlCol="0">
            <a:spAutoFit/>
          </a:bodyPr>
          <a:lstStyle/>
          <a:p>
            <a:pPr algn="ctr"/>
            <a:r>
              <a:rPr lang="en-IE" b="1" dirty="0"/>
              <a:t>Title</a:t>
            </a:r>
            <a:r>
              <a:rPr lang="fr-BE" b="1" dirty="0"/>
              <a:t> of the tender: DCCS lot 1 </a:t>
            </a:r>
            <a:endParaRPr lang="en-GB" b="1" dirty="0"/>
          </a:p>
        </p:txBody>
      </p:sp>
      <p:sp>
        <p:nvSpPr>
          <p:cNvPr id="11" name="TextBox 10">
            <a:extLst>
              <a:ext uri="{FF2B5EF4-FFF2-40B4-BE49-F238E27FC236}">
                <a16:creationId xmlns:a16="http://schemas.microsoft.com/office/drawing/2014/main" id="{CC108B67-04D3-4255-ADAD-936608D883AF}"/>
              </a:ext>
            </a:extLst>
          </p:cNvPr>
          <p:cNvSpPr txBox="1"/>
          <p:nvPr/>
        </p:nvSpPr>
        <p:spPr>
          <a:xfrm>
            <a:off x="675860" y="1258957"/>
            <a:ext cx="3988905" cy="369332"/>
          </a:xfrm>
          <a:prstGeom prst="rect">
            <a:avLst/>
          </a:prstGeom>
          <a:noFill/>
        </p:spPr>
        <p:txBody>
          <a:bodyPr wrap="square" rtlCol="0">
            <a:spAutoFit/>
          </a:bodyPr>
          <a:lstStyle/>
          <a:p>
            <a:r>
              <a:rPr lang="en-IE" dirty="0"/>
              <a:t>Illimited</a:t>
            </a:r>
            <a:r>
              <a:rPr lang="fr-BE" dirty="0"/>
              <a:t> </a:t>
            </a:r>
            <a:r>
              <a:rPr lang="fr-BE" dirty="0" err="1"/>
              <a:t>Liability</a:t>
            </a:r>
            <a:r>
              <a:rPr lang="fr-BE" dirty="0"/>
              <a:t> ? </a:t>
            </a:r>
            <a:r>
              <a:rPr lang="fr-BE" b="1" dirty="0"/>
              <a:t>NO</a:t>
            </a:r>
            <a:endParaRPr lang="en-GB" b="1" dirty="0"/>
          </a:p>
        </p:txBody>
      </p:sp>
      <p:grpSp>
        <p:nvGrpSpPr>
          <p:cNvPr id="13" name="Group 12">
            <a:extLst>
              <a:ext uri="{FF2B5EF4-FFF2-40B4-BE49-F238E27FC236}">
                <a16:creationId xmlns:a16="http://schemas.microsoft.com/office/drawing/2014/main" id="{7EA0A8D2-C1D3-47C5-8803-F37D7863D4EE}"/>
              </a:ext>
            </a:extLst>
          </p:cNvPr>
          <p:cNvGrpSpPr/>
          <p:nvPr/>
        </p:nvGrpSpPr>
        <p:grpSpPr>
          <a:xfrm>
            <a:off x="636104" y="2252872"/>
            <a:ext cx="11390241" cy="1574576"/>
            <a:chOff x="636104" y="2252872"/>
            <a:chExt cx="11390241" cy="1574576"/>
          </a:xfrm>
          <a:solidFill>
            <a:srgbClr val="FFFFCC"/>
          </a:solidFill>
        </p:grpSpPr>
        <p:grpSp>
          <p:nvGrpSpPr>
            <p:cNvPr id="10" name="Group 9">
              <a:extLst>
                <a:ext uri="{FF2B5EF4-FFF2-40B4-BE49-F238E27FC236}">
                  <a16:creationId xmlns:a16="http://schemas.microsoft.com/office/drawing/2014/main" id="{DE08DD86-2708-4A5B-8976-BA926BE53EF0}"/>
                </a:ext>
              </a:extLst>
            </p:cNvPr>
            <p:cNvGrpSpPr/>
            <p:nvPr/>
          </p:nvGrpSpPr>
          <p:grpSpPr>
            <a:xfrm>
              <a:off x="636104" y="2252872"/>
              <a:ext cx="7129669" cy="1574576"/>
              <a:chOff x="636104" y="1272209"/>
              <a:chExt cx="7129669" cy="801383"/>
            </a:xfrm>
            <a:grpFill/>
          </p:grpSpPr>
          <p:sp>
            <p:nvSpPr>
              <p:cNvPr id="5" name="TextBox 4">
                <a:extLst>
                  <a:ext uri="{FF2B5EF4-FFF2-40B4-BE49-F238E27FC236}">
                    <a16:creationId xmlns:a16="http://schemas.microsoft.com/office/drawing/2014/main" id="{C4DDD760-BE61-4519-826C-58645979BB13}"/>
                  </a:ext>
                </a:extLst>
              </p:cNvPr>
              <p:cNvSpPr txBox="1"/>
              <p:nvPr/>
            </p:nvSpPr>
            <p:spPr>
              <a:xfrm>
                <a:off x="636104" y="1299577"/>
                <a:ext cx="2743200" cy="369332"/>
              </a:xfrm>
              <a:prstGeom prst="rect">
                <a:avLst/>
              </a:prstGeom>
              <a:grpFill/>
            </p:spPr>
            <p:txBody>
              <a:bodyPr wrap="square" rtlCol="0">
                <a:spAutoFit/>
              </a:bodyPr>
              <a:lstStyle/>
              <a:p>
                <a:r>
                  <a:rPr lang="fr-BE" dirty="0"/>
                  <a:t>Start Date= 28/02/2017 </a:t>
                </a:r>
                <a:endParaRPr lang="en-GB" dirty="0"/>
              </a:p>
            </p:txBody>
          </p:sp>
          <p:sp>
            <p:nvSpPr>
              <p:cNvPr id="7" name="TextBox 6">
                <a:extLst>
                  <a:ext uri="{FF2B5EF4-FFF2-40B4-BE49-F238E27FC236}">
                    <a16:creationId xmlns:a16="http://schemas.microsoft.com/office/drawing/2014/main" id="{880793F7-6D5F-499A-A640-704E3175FB91}"/>
                  </a:ext>
                </a:extLst>
              </p:cNvPr>
              <p:cNvSpPr txBox="1"/>
              <p:nvPr/>
            </p:nvSpPr>
            <p:spPr>
              <a:xfrm>
                <a:off x="636104" y="1704260"/>
                <a:ext cx="3405808" cy="369332"/>
              </a:xfrm>
              <a:prstGeom prst="rect">
                <a:avLst/>
              </a:prstGeom>
              <a:grpFill/>
            </p:spPr>
            <p:txBody>
              <a:bodyPr wrap="square" rtlCol="0">
                <a:spAutoFit/>
              </a:bodyPr>
              <a:lstStyle/>
              <a:p>
                <a:r>
                  <a:rPr lang="fr-BE" dirty="0" err="1"/>
                  <a:t>Submission</a:t>
                </a:r>
                <a:r>
                  <a:rPr lang="fr-BE" dirty="0"/>
                  <a:t> Date = 24/04/2017</a:t>
                </a:r>
                <a:endParaRPr lang="en-GB" dirty="0"/>
              </a:p>
            </p:txBody>
          </p:sp>
          <p:sp>
            <p:nvSpPr>
              <p:cNvPr id="8" name="TextBox 7">
                <a:extLst>
                  <a:ext uri="{FF2B5EF4-FFF2-40B4-BE49-F238E27FC236}">
                    <a16:creationId xmlns:a16="http://schemas.microsoft.com/office/drawing/2014/main" id="{EB31CDAD-CBE0-4510-AADE-88D981ED5C47}"/>
                  </a:ext>
                </a:extLst>
              </p:cNvPr>
              <p:cNvSpPr txBox="1"/>
              <p:nvPr/>
            </p:nvSpPr>
            <p:spPr>
              <a:xfrm>
                <a:off x="4041912" y="1704260"/>
                <a:ext cx="3604592" cy="369332"/>
              </a:xfrm>
              <a:prstGeom prst="rect">
                <a:avLst/>
              </a:prstGeom>
              <a:grpFill/>
            </p:spPr>
            <p:txBody>
              <a:bodyPr wrap="square" rtlCol="0">
                <a:spAutoFit/>
              </a:bodyPr>
              <a:lstStyle/>
              <a:p>
                <a:r>
                  <a:rPr lang="fr-BE" dirty="0" err="1"/>
                  <a:t>Validity</a:t>
                </a:r>
                <a:r>
                  <a:rPr lang="fr-BE" dirty="0"/>
                  <a:t> of the </a:t>
                </a:r>
                <a:r>
                  <a:rPr lang="fr-BE" dirty="0" err="1"/>
                  <a:t>offer</a:t>
                </a:r>
                <a:r>
                  <a:rPr lang="fr-BE" dirty="0"/>
                  <a:t> = 24/01/2018</a:t>
                </a:r>
                <a:endParaRPr lang="en-GB" dirty="0"/>
              </a:p>
            </p:txBody>
          </p:sp>
          <p:sp>
            <p:nvSpPr>
              <p:cNvPr id="9" name="TextBox 8">
                <a:extLst>
                  <a:ext uri="{FF2B5EF4-FFF2-40B4-BE49-F238E27FC236}">
                    <a16:creationId xmlns:a16="http://schemas.microsoft.com/office/drawing/2014/main" id="{D055DBC6-0785-4679-9FE2-02FA36F1C99B}"/>
                  </a:ext>
                </a:extLst>
              </p:cNvPr>
              <p:cNvSpPr txBox="1"/>
              <p:nvPr/>
            </p:nvSpPr>
            <p:spPr>
              <a:xfrm>
                <a:off x="3498574" y="1272209"/>
                <a:ext cx="4267199" cy="187972"/>
              </a:xfrm>
              <a:prstGeom prst="rect">
                <a:avLst/>
              </a:prstGeom>
              <a:grpFill/>
            </p:spPr>
            <p:txBody>
              <a:bodyPr wrap="square" rtlCol="0">
                <a:spAutoFit/>
              </a:bodyPr>
              <a:lstStyle/>
              <a:p>
                <a:r>
                  <a:rPr lang="fr-BE" dirty="0"/>
                  <a:t>End Start Up Process = 06/03/2017</a:t>
                </a:r>
                <a:endParaRPr lang="en-GB" dirty="0"/>
              </a:p>
            </p:txBody>
          </p:sp>
        </p:grpSp>
        <p:sp>
          <p:nvSpPr>
            <p:cNvPr id="12" name="TextBox 11">
              <a:extLst>
                <a:ext uri="{FF2B5EF4-FFF2-40B4-BE49-F238E27FC236}">
                  <a16:creationId xmlns:a16="http://schemas.microsoft.com/office/drawing/2014/main" id="{009FD753-D35A-4FFE-AC48-65FB8492533B}"/>
                </a:ext>
              </a:extLst>
            </p:cNvPr>
            <p:cNvSpPr txBox="1"/>
            <p:nvPr/>
          </p:nvSpPr>
          <p:spPr>
            <a:xfrm>
              <a:off x="7759146" y="2252872"/>
              <a:ext cx="4267199" cy="725672"/>
            </a:xfrm>
            <a:prstGeom prst="rect">
              <a:avLst/>
            </a:prstGeom>
            <a:grpFill/>
          </p:spPr>
          <p:txBody>
            <a:bodyPr wrap="square" rtlCol="0">
              <a:spAutoFit/>
            </a:bodyPr>
            <a:lstStyle/>
            <a:p>
              <a:r>
                <a:rPr lang="fr-BE" dirty="0"/>
                <a:t>End </a:t>
              </a:r>
              <a:r>
                <a:rPr lang="fr-BE" dirty="0" err="1"/>
                <a:t>Submission</a:t>
              </a:r>
              <a:r>
                <a:rPr lang="fr-BE" dirty="0"/>
                <a:t> </a:t>
              </a:r>
              <a:r>
                <a:rPr lang="fr-BE" dirty="0" err="1"/>
                <a:t>bid</a:t>
              </a:r>
              <a:r>
                <a:rPr lang="fr-BE" dirty="0"/>
                <a:t> questions = 14/04/2017</a:t>
              </a:r>
              <a:endParaRPr lang="en-GB" dirty="0"/>
            </a:p>
          </p:txBody>
        </p:sp>
      </p:grpSp>
      <p:sp>
        <p:nvSpPr>
          <p:cNvPr id="15" name="TextBox 14">
            <a:extLst>
              <a:ext uri="{FF2B5EF4-FFF2-40B4-BE49-F238E27FC236}">
                <a16:creationId xmlns:a16="http://schemas.microsoft.com/office/drawing/2014/main" id="{124FC824-B886-4DA9-914A-E2CD9F715143}"/>
              </a:ext>
            </a:extLst>
          </p:cNvPr>
          <p:cNvSpPr txBox="1"/>
          <p:nvPr/>
        </p:nvSpPr>
        <p:spPr>
          <a:xfrm>
            <a:off x="675860" y="4479235"/>
            <a:ext cx="10257183" cy="1477328"/>
          </a:xfrm>
          <a:prstGeom prst="rect">
            <a:avLst/>
          </a:prstGeom>
          <a:noFill/>
        </p:spPr>
        <p:txBody>
          <a:bodyPr wrap="square" rtlCol="0">
            <a:spAutoFit/>
          </a:bodyPr>
          <a:lstStyle/>
          <a:p>
            <a:r>
              <a:rPr lang="fr-BE" b="1" dirty="0"/>
              <a:t>Duration of the </a:t>
            </a:r>
            <a:r>
              <a:rPr lang="fr-BE" b="1" dirty="0" err="1"/>
              <a:t>contract</a:t>
            </a:r>
            <a:r>
              <a:rPr lang="fr-BE" b="1" dirty="0"/>
              <a:t>:</a:t>
            </a:r>
          </a:p>
          <a:p>
            <a:r>
              <a:rPr lang="en-US" dirty="0"/>
              <a:t>for acquisitions of servers and associated equipment: four (4) years;</a:t>
            </a:r>
          </a:p>
          <a:p>
            <a:r>
              <a:rPr lang="en-US" dirty="0"/>
              <a:t>for leasing of servers and associated equipment: nine (9) years;</a:t>
            </a:r>
          </a:p>
          <a:p>
            <a:r>
              <a:rPr lang="en-US" dirty="0"/>
              <a:t>for extended guarantee, upgrades and associated services: nine (9) years;</a:t>
            </a:r>
            <a:endParaRPr lang="fr-BE" dirty="0"/>
          </a:p>
          <a:p>
            <a:endParaRPr lang="en-GB" dirty="0"/>
          </a:p>
        </p:txBody>
      </p:sp>
    </p:spTree>
    <p:extLst>
      <p:ext uri="{BB962C8B-B14F-4D97-AF65-F5344CB8AC3E}">
        <p14:creationId xmlns:p14="http://schemas.microsoft.com/office/powerpoint/2010/main" val="666631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2D2EC8-D748-41B4-B785-8D816BF398AC}"/>
              </a:ext>
            </a:extLst>
          </p:cNvPr>
          <p:cNvSpPr txBox="1"/>
          <p:nvPr/>
        </p:nvSpPr>
        <p:spPr>
          <a:xfrm>
            <a:off x="530086" y="276423"/>
            <a:ext cx="11131827" cy="2031325"/>
          </a:xfrm>
          <a:prstGeom prst="rect">
            <a:avLst/>
          </a:prstGeom>
          <a:noFill/>
        </p:spPr>
        <p:txBody>
          <a:bodyPr wrap="square" rtlCol="0">
            <a:spAutoFit/>
          </a:bodyPr>
          <a:lstStyle/>
          <a:p>
            <a:r>
              <a:rPr lang="en-GB" b="1" dirty="0"/>
              <a:t>Scope of the tender</a:t>
            </a:r>
            <a:br>
              <a:rPr lang="en-GB" dirty="0"/>
            </a:br>
            <a:r>
              <a:rPr lang="en-GB" dirty="0"/>
              <a:t>The tenderer shall propose one model for each of the 5 server categories classified as:</a:t>
            </a:r>
            <a:br>
              <a:rPr lang="en-GB" dirty="0"/>
            </a:br>
            <a:r>
              <a:rPr lang="en-GB" dirty="0"/>
              <a:t>Standard2 Sockets Blade Server</a:t>
            </a:r>
            <a:br>
              <a:rPr lang="en-GB" dirty="0"/>
            </a:br>
            <a:r>
              <a:rPr lang="en-GB" dirty="0"/>
              <a:t>Standard 2 Sockets </a:t>
            </a:r>
            <a:r>
              <a:rPr lang="en-GB" dirty="0" err="1"/>
              <a:t>Rackable</a:t>
            </a:r>
            <a:r>
              <a:rPr lang="en-GB" dirty="0"/>
              <a:t> Server</a:t>
            </a:r>
            <a:br>
              <a:rPr lang="en-GB" dirty="0"/>
            </a:br>
            <a:r>
              <a:rPr lang="en-GB" dirty="0"/>
              <a:t>Advanced 2 Sockets </a:t>
            </a:r>
            <a:r>
              <a:rPr lang="en-GB" dirty="0" err="1"/>
              <a:t>Rackable</a:t>
            </a:r>
            <a:r>
              <a:rPr lang="en-GB" dirty="0"/>
              <a:t> Server</a:t>
            </a:r>
            <a:br>
              <a:rPr lang="en-GB" dirty="0"/>
            </a:br>
            <a:r>
              <a:rPr lang="en-GB" dirty="0"/>
              <a:t>Standard 4 Sockets </a:t>
            </a:r>
            <a:r>
              <a:rPr lang="en-GB" dirty="0" err="1"/>
              <a:t>Rackable</a:t>
            </a:r>
            <a:r>
              <a:rPr lang="en-GB" dirty="0"/>
              <a:t> Server</a:t>
            </a:r>
            <a:br>
              <a:rPr lang="en-GB" dirty="0"/>
            </a:br>
            <a:r>
              <a:rPr lang="en-GB" dirty="0"/>
              <a:t>Advanced 4 </a:t>
            </a:r>
            <a:r>
              <a:rPr lang="en-GB" dirty="0" err="1"/>
              <a:t>SocketsRackable</a:t>
            </a:r>
            <a:r>
              <a:rPr lang="en-GB" dirty="0"/>
              <a:t> Server</a:t>
            </a:r>
          </a:p>
        </p:txBody>
      </p:sp>
      <p:sp>
        <p:nvSpPr>
          <p:cNvPr id="3" name="TextBox 2">
            <a:extLst>
              <a:ext uri="{FF2B5EF4-FFF2-40B4-BE49-F238E27FC236}">
                <a16:creationId xmlns:a16="http://schemas.microsoft.com/office/drawing/2014/main" id="{6B1D595F-7CBB-4B2B-99B7-6A2DC615D142}"/>
              </a:ext>
            </a:extLst>
          </p:cNvPr>
          <p:cNvSpPr txBox="1"/>
          <p:nvPr/>
        </p:nvSpPr>
        <p:spPr>
          <a:xfrm>
            <a:off x="530086" y="2809461"/>
            <a:ext cx="4068418" cy="1477328"/>
          </a:xfrm>
          <a:prstGeom prst="rect">
            <a:avLst/>
          </a:prstGeom>
          <a:noFill/>
        </p:spPr>
        <p:txBody>
          <a:bodyPr wrap="square" rtlCol="0">
            <a:spAutoFit/>
          </a:bodyPr>
          <a:lstStyle/>
          <a:p>
            <a:r>
              <a:rPr lang="fr-BE" b="1" dirty="0"/>
              <a:t>Associated Equipment</a:t>
            </a:r>
          </a:p>
          <a:p>
            <a:r>
              <a:rPr lang="it-IT" dirty="0" err="1"/>
              <a:t>Nternaldisks</a:t>
            </a:r>
            <a:endParaRPr lang="it-IT" dirty="0"/>
          </a:p>
          <a:p>
            <a:r>
              <a:rPr lang="it-IT" dirty="0"/>
              <a:t>Memory</a:t>
            </a:r>
          </a:p>
          <a:p>
            <a:r>
              <a:rPr lang="it-IT" dirty="0"/>
              <a:t>Processors</a:t>
            </a:r>
          </a:p>
          <a:p>
            <a:r>
              <a:rPr lang="it-IT" dirty="0"/>
              <a:t>Server </a:t>
            </a:r>
            <a:r>
              <a:rPr lang="it-IT" dirty="0" err="1"/>
              <a:t>accessories</a:t>
            </a:r>
            <a:endParaRPr lang="en-GB" dirty="0"/>
          </a:p>
        </p:txBody>
      </p:sp>
      <p:sp>
        <p:nvSpPr>
          <p:cNvPr id="4" name="TextBox 3">
            <a:extLst>
              <a:ext uri="{FF2B5EF4-FFF2-40B4-BE49-F238E27FC236}">
                <a16:creationId xmlns:a16="http://schemas.microsoft.com/office/drawing/2014/main" id="{2DF15734-8426-40AD-8DF1-3E926EEA34E8}"/>
              </a:ext>
            </a:extLst>
          </p:cNvPr>
          <p:cNvSpPr txBox="1"/>
          <p:nvPr/>
        </p:nvSpPr>
        <p:spPr>
          <a:xfrm>
            <a:off x="5685183" y="2809461"/>
            <a:ext cx="5221356" cy="923330"/>
          </a:xfrm>
          <a:prstGeom prst="rect">
            <a:avLst/>
          </a:prstGeom>
          <a:noFill/>
        </p:spPr>
        <p:txBody>
          <a:bodyPr wrap="square" rtlCol="0">
            <a:spAutoFit/>
          </a:bodyPr>
          <a:lstStyle/>
          <a:p>
            <a:r>
              <a:rPr lang="fr-BE" b="1" dirty="0"/>
              <a:t>Upgrade Kits</a:t>
            </a:r>
          </a:p>
          <a:p>
            <a:r>
              <a:rPr lang="en-US" dirty="0"/>
              <a:t>The tenderer shall also provide upgrade kits for the 5 configurations</a:t>
            </a:r>
            <a:endParaRPr lang="en-GB" dirty="0"/>
          </a:p>
        </p:txBody>
      </p:sp>
      <p:sp>
        <p:nvSpPr>
          <p:cNvPr id="5" name="TextBox 4">
            <a:extLst>
              <a:ext uri="{FF2B5EF4-FFF2-40B4-BE49-F238E27FC236}">
                <a16:creationId xmlns:a16="http://schemas.microsoft.com/office/drawing/2014/main" id="{D9C89B5F-87EB-4044-B1E7-76336AE43FB0}"/>
              </a:ext>
            </a:extLst>
          </p:cNvPr>
          <p:cNvSpPr txBox="1"/>
          <p:nvPr/>
        </p:nvSpPr>
        <p:spPr>
          <a:xfrm>
            <a:off x="530086" y="4956313"/>
            <a:ext cx="10813774" cy="1200329"/>
          </a:xfrm>
          <a:prstGeom prst="rect">
            <a:avLst/>
          </a:prstGeom>
          <a:noFill/>
        </p:spPr>
        <p:txBody>
          <a:bodyPr wrap="square" rtlCol="0">
            <a:spAutoFit/>
          </a:bodyPr>
          <a:lstStyle/>
          <a:p>
            <a:r>
              <a:rPr lang="fr-BE" b="1" dirty="0"/>
              <a:t>Manufacturer </a:t>
            </a:r>
            <a:r>
              <a:rPr lang="fr-BE" b="1" dirty="0" err="1"/>
              <a:t>Gurantee</a:t>
            </a:r>
            <a:endParaRPr lang="fr-BE" b="1" dirty="0"/>
          </a:p>
          <a:p>
            <a:r>
              <a:rPr lang="en-US" dirty="0"/>
              <a:t>tenderers shall describe the guarantee  provided  by  the  manufacturer  which  is  included  in  the  price  of  the purchase.  This manufacturer guarantee shall apply to </a:t>
            </a:r>
            <a:r>
              <a:rPr lang="en-US" dirty="0" err="1"/>
              <a:t>allcases</a:t>
            </a:r>
            <a:r>
              <a:rPr lang="en-US" dirty="0"/>
              <a:t> where EUIs decide to only purchase the product, without purchasing one of the additional Extended Guarantee levels</a:t>
            </a:r>
            <a:endParaRPr lang="en-GB" dirty="0"/>
          </a:p>
        </p:txBody>
      </p:sp>
    </p:spTree>
    <p:extLst>
      <p:ext uri="{BB962C8B-B14F-4D97-AF65-F5344CB8AC3E}">
        <p14:creationId xmlns:p14="http://schemas.microsoft.com/office/powerpoint/2010/main" val="4094939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CE7E42-8C62-4C19-962E-FF12AF8B9213}"/>
              </a:ext>
            </a:extLst>
          </p:cNvPr>
          <p:cNvSpPr txBox="1"/>
          <p:nvPr/>
        </p:nvSpPr>
        <p:spPr>
          <a:xfrm>
            <a:off x="662609" y="397565"/>
            <a:ext cx="10959548" cy="2308324"/>
          </a:xfrm>
          <a:prstGeom prst="rect">
            <a:avLst/>
          </a:prstGeom>
          <a:noFill/>
        </p:spPr>
        <p:txBody>
          <a:bodyPr wrap="square" rtlCol="0">
            <a:spAutoFit/>
          </a:bodyPr>
          <a:lstStyle/>
          <a:p>
            <a:r>
              <a:rPr lang="en-US" b="1" dirty="0" err="1"/>
              <a:t>Maintanance</a:t>
            </a:r>
            <a:r>
              <a:rPr lang="en-US" b="1" dirty="0"/>
              <a:t>:</a:t>
            </a:r>
            <a:br>
              <a:rPr lang="en-US" b="1" dirty="0"/>
            </a:br>
            <a:endParaRPr lang="en-US" b="1" dirty="0"/>
          </a:p>
          <a:p>
            <a:r>
              <a:rPr lang="en-US" u="sng" dirty="0"/>
              <a:t>Standard  Extended  Guarantee(Level  1):  </a:t>
            </a:r>
            <a:r>
              <a:rPr lang="en-US" dirty="0"/>
              <a:t>This  service  includes  the  management  of incidents, problems and changes during the Extended Guarantee period. The coverage hours of this service level is from 07.00 am to 08.00 pm.</a:t>
            </a:r>
            <a:br>
              <a:rPr lang="en-US" dirty="0"/>
            </a:br>
            <a:r>
              <a:rPr lang="en-US" i="1" u="sng" dirty="0"/>
              <a:t>Critical Extended Guarantee (Level 2): </a:t>
            </a:r>
            <a:r>
              <a:rPr lang="en-US" dirty="0"/>
              <a:t>This service includes the management of incidents, problems  and  changes  during  the Extended  Guarantee period.  The  coverage  hours  of  this service level is 24/7 (24 hours per day, 7 days per week).</a:t>
            </a:r>
            <a:endParaRPr lang="en-GB" dirty="0"/>
          </a:p>
        </p:txBody>
      </p:sp>
      <p:sp>
        <p:nvSpPr>
          <p:cNvPr id="3" name="TextBox 2">
            <a:extLst>
              <a:ext uri="{FF2B5EF4-FFF2-40B4-BE49-F238E27FC236}">
                <a16:creationId xmlns:a16="http://schemas.microsoft.com/office/drawing/2014/main" id="{CFE034A4-835D-4E16-A199-BF5ADAFD9D30}"/>
              </a:ext>
            </a:extLst>
          </p:cNvPr>
          <p:cNvSpPr txBox="1"/>
          <p:nvPr/>
        </p:nvSpPr>
        <p:spPr>
          <a:xfrm>
            <a:off x="728869" y="3286539"/>
            <a:ext cx="10734261" cy="2308324"/>
          </a:xfrm>
          <a:prstGeom prst="rect">
            <a:avLst/>
          </a:prstGeom>
          <a:noFill/>
        </p:spPr>
        <p:txBody>
          <a:bodyPr wrap="square" rtlCol="0">
            <a:spAutoFit/>
          </a:bodyPr>
          <a:lstStyle/>
          <a:p>
            <a:r>
              <a:rPr lang="en-US" b="1" dirty="0"/>
              <a:t>Professional Services:</a:t>
            </a:r>
            <a:br>
              <a:rPr lang="en-US" dirty="0"/>
            </a:br>
            <a:r>
              <a:rPr lang="en-US" dirty="0"/>
              <a:t>The Contractors hall  provide professional  services on  time  and  means,  quoted  time  and  means and a fixed price basis. The Framework   Contract   will   cover   the   provision   of   the   professional   services   required throughout the various phases of the lifetime of a server. </a:t>
            </a:r>
            <a:br>
              <a:rPr lang="en-US" dirty="0"/>
            </a:br>
            <a:r>
              <a:rPr lang="en-US" dirty="0"/>
              <a:t>The following profiles will be required:</a:t>
            </a:r>
            <a:br>
              <a:rPr lang="en-US" dirty="0"/>
            </a:br>
            <a:r>
              <a:rPr lang="en-US" dirty="0"/>
              <a:t>Project Manager</a:t>
            </a:r>
            <a:br>
              <a:rPr lang="en-US" dirty="0"/>
            </a:br>
            <a:r>
              <a:rPr lang="en-US" dirty="0"/>
              <a:t>System Architect</a:t>
            </a:r>
            <a:br>
              <a:rPr lang="en-US" dirty="0"/>
            </a:br>
            <a:r>
              <a:rPr lang="en-US" dirty="0"/>
              <a:t>IT Engineer</a:t>
            </a:r>
            <a:endParaRPr lang="en-GB" dirty="0"/>
          </a:p>
        </p:txBody>
      </p:sp>
    </p:spTree>
    <p:extLst>
      <p:ext uri="{BB962C8B-B14F-4D97-AF65-F5344CB8AC3E}">
        <p14:creationId xmlns:p14="http://schemas.microsoft.com/office/powerpoint/2010/main" val="329140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A3028A-3B57-4E45-96C6-76F6B22F344C}"/>
              </a:ext>
            </a:extLst>
          </p:cNvPr>
          <p:cNvSpPr txBox="1"/>
          <p:nvPr/>
        </p:nvSpPr>
        <p:spPr>
          <a:xfrm>
            <a:off x="728870" y="424070"/>
            <a:ext cx="8852452" cy="923330"/>
          </a:xfrm>
          <a:prstGeom prst="rect">
            <a:avLst/>
          </a:prstGeom>
          <a:noFill/>
        </p:spPr>
        <p:txBody>
          <a:bodyPr wrap="square" rtlCol="0">
            <a:spAutoFit/>
          </a:bodyPr>
          <a:lstStyle/>
          <a:p>
            <a:r>
              <a:rPr lang="fr-BE" b="1" dirty="0"/>
              <a:t>Value of the tender:</a:t>
            </a:r>
          </a:p>
          <a:p>
            <a:r>
              <a:rPr lang="fr-BE" dirty="0"/>
              <a:t>Estimation </a:t>
            </a:r>
            <a:r>
              <a:rPr lang="fr-BE" dirty="0" err="1"/>
              <a:t>based</a:t>
            </a:r>
            <a:r>
              <a:rPr lang="fr-BE" dirty="0"/>
              <a:t> on the </a:t>
            </a:r>
            <a:r>
              <a:rPr lang="fr-BE" dirty="0" err="1"/>
              <a:t>quantity</a:t>
            </a:r>
            <a:r>
              <a:rPr lang="fr-BE" dirty="0"/>
              <a:t> </a:t>
            </a:r>
            <a:r>
              <a:rPr lang="fr-BE" dirty="0" err="1"/>
              <a:t>supplied</a:t>
            </a:r>
            <a:r>
              <a:rPr lang="fr-BE" dirty="0"/>
              <a:t> in the tender:</a:t>
            </a:r>
          </a:p>
          <a:p>
            <a:endParaRPr lang="en-GB" dirty="0"/>
          </a:p>
        </p:txBody>
      </p:sp>
      <p:pic>
        <p:nvPicPr>
          <p:cNvPr id="3" name="Picture 2">
            <a:extLst>
              <a:ext uri="{FF2B5EF4-FFF2-40B4-BE49-F238E27FC236}">
                <a16:creationId xmlns:a16="http://schemas.microsoft.com/office/drawing/2014/main" id="{20ECDFE7-1A9A-4D84-9C95-561ABBAFBB39}"/>
              </a:ext>
            </a:extLst>
          </p:cNvPr>
          <p:cNvPicPr>
            <a:picLocks noChangeAspect="1"/>
          </p:cNvPicPr>
          <p:nvPr/>
        </p:nvPicPr>
        <p:blipFill>
          <a:blip r:embed="rId2"/>
          <a:stretch>
            <a:fillRect/>
          </a:stretch>
        </p:blipFill>
        <p:spPr>
          <a:xfrm>
            <a:off x="395786" y="1069105"/>
            <a:ext cx="11615243" cy="4969088"/>
          </a:xfrm>
          <a:prstGeom prst="rect">
            <a:avLst/>
          </a:prstGeom>
        </p:spPr>
      </p:pic>
    </p:spTree>
    <p:extLst>
      <p:ext uri="{BB962C8B-B14F-4D97-AF65-F5344CB8AC3E}">
        <p14:creationId xmlns:p14="http://schemas.microsoft.com/office/powerpoint/2010/main" val="322762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C43108-5FF4-4AD6-8B7D-5EF811716FEB}"/>
              </a:ext>
            </a:extLst>
          </p:cNvPr>
          <p:cNvPicPr>
            <a:picLocks noChangeAspect="1"/>
          </p:cNvPicPr>
          <p:nvPr/>
        </p:nvPicPr>
        <p:blipFill>
          <a:blip r:embed="rId2"/>
          <a:stretch>
            <a:fillRect/>
          </a:stretch>
        </p:blipFill>
        <p:spPr>
          <a:xfrm>
            <a:off x="259800" y="677249"/>
            <a:ext cx="4091483" cy="6180751"/>
          </a:xfrm>
          <a:prstGeom prst="rect">
            <a:avLst/>
          </a:prstGeom>
        </p:spPr>
      </p:pic>
      <p:sp>
        <p:nvSpPr>
          <p:cNvPr id="3" name="TextBox 2">
            <a:extLst>
              <a:ext uri="{FF2B5EF4-FFF2-40B4-BE49-F238E27FC236}">
                <a16:creationId xmlns:a16="http://schemas.microsoft.com/office/drawing/2014/main" id="{BE445000-F6FD-41B8-AD45-D9C19E7F4035}"/>
              </a:ext>
            </a:extLst>
          </p:cNvPr>
          <p:cNvSpPr txBox="1"/>
          <p:nvPr/>
        </p:nvSpPr>
        <p:spPr>
          <a:xfrm>
            <a:off x="259800" y="154699"/>
            <a:ext cx="4611745" cy="369332"/>
          </a:xfrm>
          <a:prstGeom prst="rect">
            <a:avLst/>
          </a:prstGeom>
          <a:noFill/>
        </p:spPr>
        <p:txBody>
          <a:bodyPr wrap="square" rtlCol="0">
            <a:spAutoFit/>
          </a:bodyPr>
          <a:lstStyle/>
          <a:p>
            <a:r>
              <a:rPr lang="fr-BE" b="1" dirty="0"/>
              <a:t>Volume by Country (supplier in the tender)</a:t>
            </a:r>
            <a:endParaRPr lang="en-GB" b="1" dirty="0"/>
          </a:p>
        </p:txBody>
      </p:sp>
      <p:pic>
        <p:nvPicPr>
          <p:cNvPr id="4" name="Picture 3">
            <a:extLst>
              <a:ext uri="{FF2B5EF4-FFF2-40B4-BE49-F238E27FC236}">
                <a16:creationId xmlns:a16="http://schemas.microsoft.com/office/drawing/2014/main" id="{A50BC5D7-24B3-4617-850A-D1ABD19A752C}"/>
              </a:ext>
            </a:extLst>
          </p:cNvPr>
          <p:cNvPicPr>
            <a:picLocks noChangeAspect="1"/>
          </p:cNvPicPr>
          <p:nvPr/>
        </p:nvPicPr>
        <p:blipFill>
          <a:blip r:embed="rId3"/>
          <a:stretch>
            <a:fillRect/>
          </a:stretch>
        </p:blipFill>
        <p:spPr>
          <a:xfrm>
            <a:off x="5119607" y="154700"/>
            <a:ext cx="4091483" cy="1696684"/>
          </a:xfrm>
          <a:prstGeom prst="rect">
            <a:avLst/>
          </a:prstGeom>
        </p:spPr>
      </p:pic>
    </p:spTree>
    <p:extLst>
      <p:ext uri="{BB962C8B-B14F-4D97-AF65-F5344CB8AC3E}">
        <p14:creationId xmlns:p14="http://schemas.microsoft.com/office/powerpoint/2010/main" val="113487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49F45E-6EC0-4844-8BED-B8396B67D444}"/>
              </a:ext>
            </a:extLst>
          </p:cNvPr>
          <p:cNvSpPr txBox="1"/>
          <p:nvPr/>
        </p:nvSpPr>
        <p:spPr>
          <a:xfrm>
            <a:off x="251791" y="1550505"/>
            <a:ext cx="11264348" cy="1477328"/>
          </a:xfrm>
          <a:prstGeom prst="rect">
            <a:avLst/>
          </a:prstGeom>
          <a:noFill/>
        </p:spPr>
        <p:txBody>
          <a:bodyPr wrap="square" rtlCol="0">
            <a:spAutoFit/>
          </a:bodyPr>
          <a:lstStyle/>
          <a:p>
            <a:r>
              <a:rPr lang="fr-BE" b="1" dirty="0" err="1"/>
              <a:t>Liquidate</a:t>
            </a:r>
            <a:r>
              <a:rPr lang="fr-BE" b="1" dirty="0"/>
              <a:t> Damages on Delivery: </a:t>
            </a:r>
            <a:br>
              <a:rPr lang="fr-BE" dirty="0"/>
            </a:br>
            <a:r>
              <a:rPr lang="en-US" dirty="0"/>
              <a:t>For each working day of delay that goes beyond the </a:t>
            </a:r>
            <a:r>
              <a:rPr lang="en-US" i="1" u="sng" dirty="0"/>
              <a:t>Delivery Lead Time </a:t>
            </a:r>
            <a:r>
              <a:rPr lang="en-US" dirty="0"/>
              <a:t>(6 weeks for servers, 3 weeks for options)  and is due to the Contractor, the Contractor shall, upon claim by the EU Institution, pay liquidated damages of 5% of the total amount of the Order Form, with a cap of 50% of the Order Form. </a:t>
            </a:r>
            <a:br>
              <a:rPr lang="fr-BE" dirty="0"/>
            </a:br>
            <a:endParaRPr lang="en-GB" dirty="0"/>
          </a:p>
        </p:txBody>
      </p:sp>
      <p:sp>
        <p:nvSpPr>
          <p:cNvPr id="3" name="TextBox 2">
            <a:extLst>
              <a:ext uri="{FF2B5EF4-FFF2-40B4-BE49-F238E27FC236}">
                <a16:creationId xmlns:a16="http://schemas.microsoft.com/office/drawing/2014/main" id="{022BC69F-325F-4E5D-AA7A-AB32C6C7B136}"/>
              </a:ext>
            </a:extLst>
          </p:cNvPr>
          <p:cNvSpPr txBox="1"/>
          <p:nvPr/>
        </p:nvSpPr>
        <p:spPr>
          <a:xfrm>
            <a:off x="251791" y="117466"/>
            <a:ext cx="10986052" cy="1200329"/>
          </a:xfrm>
          <a:prstGeom prst="rect">
            <a:avLst/>
          </a:prstGeom>
          <a:noFill/>
        </p:spPr>
        <p:txBody>
          <a:bodyPr wrap="square" rtlCol="0">
            <a:spAutoFit/>
          </a:bodyPr>
          <a:lstStyle/>
          <a:p>
            <a:r>
              <a:rPr lang="fr-BE" b="1" dirty="0" err="1"/>
              <a:t>Liquidate</a:t>
            </a:r>
            <a:r>
              <a:rPr lang="fr-BE" b="1" dirty="0"/>
              <a:t> Damages on </a:t>
            </a:r>
            <a:r>
              <a:rPr lang="fr-BE" b="1" dirty="0" err="1"/>
              <a:t>Offers</a:t>
            </a:r>
            <a:br>
              <a:rPr lang="fr-BE" dirty="0"/>
            </a:br>
            <a:r>
              <a:rPr lang="en-US" dirty="0"/>
              <a:t>For each working day of the Contractor's </a:t>
            </a:r>
            <a:r>
              <a:rPr lang="en-US" i="1" u="sng" dirty="0"/>
              <a:t>delay </a:t>
            </a:r>
            <a:r>
              <a:rPr lang="en-US" dirty="0"/>
              <a:t>(3 working days from complete request)  in providing a proposal or signing the Order Form, the Contractor shall, upon claim by the EUI, pay liquidated damages of 1% of the total amount of the Order Form, with a cap of 50% of the Order Form. </a:t>
            </a:r>
            <a:endParaRPr lang="en-GB" dirty="0"/>
          </a:p>
        </p:txBody>
      </p:sp>
      <p:sp>
        <p:nvSpPr>
          <p:cNvPr id="4" name="TextBox 3">
            <a:extLst>
              <a:ext uri="{FF2B5EF4-FFF2-40B4-BE49-F238E27FC236}">
                <a16:creationId xmlns:a16="http://schemas.microsoft.com/office/drawing/2014/main" id="{E5263C5F-3B7F-45B9-98A8-01F7C4BFB950}"/>
              </a:ext>
            </a:extLst>
          </p:cNvPr>
          <p:cNvSpPr txBox="1"/>
          <p:nvPr/>
        </p:nvSpPr>
        <p:spPr>
          <a:xfrm>
            <a:off x="251791" y="3154018"/>
            <a:ext cx="10774017" cy="3416320"/>
          </a:xfrm>
          <a:prstGeom prst="rect">
            <a:avLst/>
          </a:prstGeom>
          <a:noFill/>
        </p:spPr>
        <p:txBody>
          <a:bodyPr wrap="square" rtlCol="0">
            <a:spAutoFit/>
          </a:bodyPr>
          <a:lstStyle/>
          <a:p>
            <a:r>
              <a:rPr lang="fr-BE" b="1" dirty="0" err="1"/>
              <a:t>Liquidate</a:t>
            </a:r>
            <a:r>
              <a:rPr lang="fr-BE" b="1" dirty="0"/>
              <a:t> Damages on Extended </a:t>
            </a:r>
            <a:r>
              <a:rPr lang="fr-BE" b="1" dirty="0" err="1"/>
              <a:t>Warranty</a:t>
            </a:r>
            <a:r>
              <a:rPr lang="fr-BE" b="1" dirty="0"/>
              <a:t>:</a:t>
            </a:r>
          </a:p>
          <a:p>
            <a:r>
              <a:rPr lang="en-US" dirty="0"/>
              <a:t>For each server affected by an incident that was not resolved within the agreed incident resolution time for the Extended Guarantee level, liquidated damages will be calculated: </a:t>
            </a:r>
          </a:p>
          <a:p>
            <a:r>
              <a:rPr lang="en-US" dirty="0"/>
              <a:t>For each full hour that the resolution time of the incident is above the resolution time set, liquidated damages of 4 % of the yearly Extended Guarantee fee for an incident of priority 1 will apply. </a:t>
            </a:r>
          </a:p>
          <a:p>
            <a:r>
              <a:rPr lang="en-US" dirty="0"/>
              <a:t>For each full hour that the resolution time of the incident is above the resolution time set, liquidated damages of 1 % of the yearly Extended Guarantee fee for an incident of priority 2 will apply. </a:t>
            </a:r>
          </a:p>
          <a:p>
            <a:r>
              <a:rPr lang="en-US" dirty="0"/>
              <a:t>For each full hour that the resolution time of the incident is above the resolution time set, liquidated damages of 0.5 % of the yearly Extended Guarantee fee for an incident of priority 3 will apply. </a:t>
            </a:r>
          </a:p>
          <a:p>
            <a:r>
              <a:rPr lang="en-US" dirty="0"/>
              <a:t>For delays in the resolution of incidents of priority 4, no liquidated damages are due. </a:t>
            </a:r>
          </a:p>
          <a:p>
            <a:r>
              <a:rPr lang="en-US" dirty="0"/>
              <a:t>The liquidated damages for incident resolution time are capped at 200 hours. The conditions concerning the liquidated damages and the cap apply to every recorded incident. </a:t>
            </a:r>
            <a:endParaRPr lang="en-GB" dirty="0"/>
          </a:p>
        </p:txBody>
      </p:sp>
    </p:spTree>
    <p:extLst>
      <p:ext uri="{BB962C8B-B14F-4D97-AF65-F5344CB8AC3E}">
        <p14:creationId xmlns:p14="http://schemas.microsoft.com/office/powerpoint/2010/main" val="4249779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378B04-EBCF-4277-86BC-C13BC1112A8C}"/>
              </a:ext>
            </a:extLst>
          </p:cNvPr>
          <p:cNvSpPr txBox="1"/>
          <p:nvPr/>
        </p:nvSpPr>
        <p:spPr>
          <a:xfrm>
            <a:off x="503583" y="318052"/>
            <a:ext cx="10707756" cy="1200329"/>
          </a:xfrm>
          <a:prstGeom prst="rect">
            <a:avLst/>
          </a:prstGeom>
          <a:noFill/>
        </p:spPr>
        <p:txBody>
          <a:bodyPr wrap="square" rtlCol="0">
            <a:spAutoFit/>
          </a:bodyPr>
          <a:lstStyle/>
          <a:p>
            <a:r>
              <a:rPr lang="fr-BE" b="1" dirty="0" err="1"/>
              <a:t>Economic</a:t>
            </a:r>
            <a:r>
              <a:rPr lang="fr-BE" b="1" dirty="0"/>
              <a:t> </a:t>
            </a:r>
            <a:r>
              <a:rPr lang="fr-BE" b="1" dirty="0" err="1"/>
              <a:t>Selection</a:t>
            </a:r>
            <a:r>
              <a:rPr lang="fr-BE" b="1" dirty="0"/>
              <a:t> </a:t>
            </a:r>
            <a:r>
              <a:rPr lang="fr-BE" b="1" dirty="0" err="1"/>
              <a:t>Criteria</a:t>
            </a:r>
            <a:r>
              <a:rPr lang="fr-BE" b="1" dirty="0"/>
              <a:t>:</a:t>
            </a:r>
          </a:p>
          <a:p>
            <a:r>
              <a:rPr lang="en-US" dirty="0"/>
              <a:t>Economic operators must have a minimum yearly average overall turnover of EUR 5,000,000 for the last three (3) financial years. This criterion applies to the tenderer as a whole, i.e. the combined capacity of all members of a group in case of a joint tender. </a:t>
            </a:r>
            <a:endParaRPr lang="en-GB" dirty="0"/>
          </a:p>
        </p:txBody>
      </p:sp>
      <p:sp>
        <p:nvSpPr>
          <p:cNvPr id="3" name="TextBox 2">
            <a:extLst>
              <a:ext uri="{FF2B5EF4-FFF2-40B4-BE49-F238E27FC236}">
                <a16:creationId xmlns:a16="http://schemas.microsoft.com/office/drawing/2014/main" id="{0DBDCB4C-B908-4422-9443-37554680D093}"/>
              </a:ext>
            </a:extLst>
          </p:cNvPr>
          <p:cNvSpPr txBox="1"/>
          <p:nvPr/>
        </p:nvSpPr>
        <p:spPr>
          <a:xfrm>
            <a:off x="503583" y="2597426"/>
            <a:ext cx="9621078" cy="2031325"/>
          </a:xfrm>
          <a:prstGeom prst="rect">
            <a:avLst/>
          </a:prstGeom>
          <a:noFill/>
        </p:spPr>
        <p:txBody>
          <a:bodyPr wrap="square" rtlCol="0">
            <a:spAutoFit/>
          </a:bodyPr>
          <a:lstStyle/>
          <a:p>
            <a:r>
              <a:rPr lang="fr-BE" b="1" dirty="0"/>
              <a:t>Technical </a:t>
            </a:r>
            <a:r>
              <a:rPr lang="fr-BE" b="1" dirty="0" err="1"/>
              <a:t>Selection</a:t>
            </a:r>
            <a:r>
              <a:rPr lang="fr-BE" b="1" dirty="0"/>
              <a:t> </a:t>
            </a:r>
            <a:r>
              <a:rPr lang="fr-BE" b="1" dirty="0" err="1"/>
              <a:t>Criteria</a:t>
            </a:r>
            <a:r>
              <a:rPr lang="fr-BE" b="1" dirty="0"/>
              <a:t>:</a:t>
            </a:r>
          </a:p>
          <a:p>
            <a:r>
              <a:rPr lang="en-US" dirty="0"/>
              <a:t>- A minimum amount of four (4) Project Managers, eight (8) System Architects and twelve (12) IT Engineers in your </a:t>
            </a:r>
            <a:r>
              <a:rPr lang="en-US" dirty="0" err="1"/>
              <a:t>organisation</a:t>
            </a:r>
            <a:r>
              <a:rPr lang="en-US" dirty="0"/>
              <a:t>; </a:t>
            </a:r>
          </a:p>
          <a:p>
            <a:r>
              <a:rPr lang="en-US" dirty="0"/>
              <a:t>- Minimum of three (3) references to similar provisions of goods and services (nature, volume) provided in the past three (3) years (including information on the amounts, dates and recipients; and including statements issued by its clients). </a:t>
            </a:r>
          </a:p>
          <a:p>
            <a:endParaRPr lang="en-GB" dirty="0"/>
          </a:p>
        </p:txBody>
      </p:sp>
    </p:spTree>
    <p:extLst>
      <p:ext uri="{BB962C8B-B14F-4D97-AF65-F5344CB8AC3E}">
        <p14:creationId xmlns:p14="http://schemas.microsoft.com/office/powerpoint/2010/main" val="55686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D1C278-E00D-427D-B9E8-1B52DECB5426}"/>
              </a:ext>
            </a:extLst>
          </p:cNvPr>
          <p:cNvSpPr txBox="1"/>
          <p:nvPr/>
        </p:nvSpPr>
        <p:spPr>
          <a:xfrm>
            <a:off x="397564" y="1184636"/>
            <a:ext cx="11516139" cy="5355312"/>
          </a:xfrm>
          <a:prstGeom prst="rect">
            <a:avLst/>
          </a:prstGeom>
          <a:noFill/>
        </p:spPr>
        <p:txBody>
          <a:bodyPr wrap="square" rtlCol="0">
            <a:spAutoFit/>
          </a:bodyPr>
          <a:lstStyle/>
          <a:p>
            <a:r>
              <a:rPr lang="en-US" dirty="0"/>
              <a:t>The result of the financial evaluation will be a price figure representing the total cost of the offer over the whole duration of the Framework Contract, including: </a:t>
            </a:r>
          </a:p>
          <a:p>
            <a:r>
              <a:rPr lang="en-US" dirty="0"/>
              <a:t> The cost of acquisition of the total estimated volume of server configurations with installation (90%) and without installation (10%) assuming the split between purchase and leasing; </a:t>
            </a:r>
          </a:p>
          <a:p>
            <a:r>
              <a:rPr lang="en-US" dirty="0"/>
              <a:t> The cost of acquisition (purchase and leasing) of the estimated volume of the associated equipment (30% of (the cost of acquisition + the cost of Extended Guarantee)); </a:t>
            </a:r>
          </a:p>
          <a:p>
            <a:r>
              <a:rPr lang="en-US" dirty="0"/>
              <a:t> The cost of the total volume of Extended Guarantee by assuming the split between Standard and Critical Extended Guarantee; </a:t>
            </a:r>
          </a:p>
          <a:p>
            <a:r>
              <a:rPr lang="en-US" dirty="0"/>
              <a:t> The cost of the estimated volume of professional services; </a:t>
            </a:r>
          </a:p>
          <a:p>
            <a:r>
              <a:rPr lang="en-US" dirty="0"/>
              <a:t> The cost of power consumption (in accordance with EMAS principles) estimated to power the entire volume of servers for the operational life of five (5) years. The cost of electrical power consumption will be calculated based on: </a:t>
            </a:r>
          </a:p>
          <a:p>
            <a:r>
              <a:rPr lang="en-US" dirty="0"/>
              <a:t>• The power consumption [Watt] of the proposed configuration under idle load. The measurements are to be taken with all hardware components of the proposed configuration enabled and configured; </a:t>
            </a:r>
          </a:p>
          <a:p>
            <a:r>
              <a:rPr lang="en-US" dirty="0"/>
              <a:t>• The reference price of electrical power per kWh; </a:t>
            </a:r>
          </a:p>
          <a:p>
            <a:r>
              <a:rPr lang="en-US" dirty="0"/>
              <a:t> The cost of the non-returnable disks; </a:t>
            </a:r>
          </a:p>
          <a:p>
            <a:r>
              <a:rPr lang="en-US" dirty="0"/>
              <a:t> The cost of the estimated Disk Sanitization (Limited Basic and Limited High) service; </a:t>
            </a:r>
          </a:p>
          <a:p>
            <a:r>
              <a:rPr lang="en-US" dirty="0"/>
              <a:t> The costs of estimated moves; </a:t>
            </a:r>
          </a:p>
          <a:p>
            <a:r>
              <a:rPr lang="en-US" dirty="0"/>
              <a:t> The cost of the estimated upgrade kits. </a:t>
            </a:r>
          </a:p>
          <a:p>
            <a:endParaRPr lang="en-GB" dirty="0"/>
          </a:p>
        </p:txBody>
      </p:sp>
      <p:sp>
        <p:nvSpPr>
          <p:cNvPr id="3" name="TextBox 2">
            <a:extLst>
              <a:ext uri="{FF2B5EF4-FFF2-40B4-BE49-F238E27FC236}">
                <a16:creationId xmlns:a16="http://schemas.microsoft.com/office/drawing/2014/main" id="{83200517-5D9D-4FDB-87B6-DF513C03959A}"/>
              </a:ext>
            </a:extLst>
          </p:cNvPr>
          <p:cNvSpPr txBox="1"/>
          <p:nvPr/>
        </p:nvSpPr>
        <p:spPr>
          <a:xfrm>
            <a:off x="397564" y="344557"/>
            <a:ext cx="3021497" cy="369332"/>
          </a:xfrm>
          <a:prstGeom prst="rect">
            <a:avLst/>
          </a:prstGeom>
          <a:noFill/>
        </p:spPr>
        <p:txBody>
          <a:bodyPr wrap="square" rtlCol="0">
            <a:spAutoFit/>
          </a:bodyPr>
          <a:lstStyle/>
          <a:p>
            <a:r>
              <a:rPr lang="fr-BE" b="1" dirty="0"/>
              <a:t>Financial Evaluation </a:t>
            </a:r>
            <a:r>
              <a:rPr lang="fr-BE" b="1" dirty="0" err="1"/>
              <a:t>Criteria</a:t>
            </a:r>
            <a:endParaRPr lang="en-GB" b="1" dirty="0"/>
          </a:p>
        </p:txBody>
      </p:sp>
    </p:spTree>
    <p:extLst>
      <p:ext uri="{BB962C8B-B14F-4D97-AF65-F5344CB8AC3E}">
        <p14:creationId xmlns:p14="http://schemas.microsoft.com/office/powerpoint/2010/main" val="2341275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F5DB3B-2664-4EE1-AC89-CFCF8FB2E091}"/>
              </a:ext>
            </a:extLst>
          </p:cNvPr>
          <p:cNvSpPr txBox="1"/>
          <p:nvPr/>
        </p:nvSpPr>
        <p:spPr>
          <a:xfrm>
            <a:off x="728870" y="1630019"/>
            <a:ext cx="7620000" cy="369332"/>
          </a:xfrm>
          <a:prstGeom prst="rect">
            <a:avLst/>
          </a:prstGeom>
          <a:noFill/>
        </p:spPr>
        <p:txBody>
          <a:bodyPr wrap="square" rtlCol="0">
            <a:spAutoFit/>
          </a:bodyPr>
          <a:lstStyle/>
          <a:p>
            <a:r>
              <a:rPr lang="en-GB" b="1" dirty="0"/>
              <a:t>Technical Questionnaire </a:t>
            </a:r>
            <a:r>
              <a:rPr lang="en-GB" dirty="0"/>
              <a:t>provided in </a:t>
            </a:r>
            <a:r>
              <a:rPr lang="en-GB" b="1" dirty="0"/>
              <a:t>Annex 3 </a:t>
            </a:r>
            <a:r>
              <a:rPr lang="en-GB" dirty="0"/>
              <a:t>to the Tendering Specifications?</a:t>
            </a:r>
          </a:p>
        </p:txBody>
      </p:sp>
      <p:sp>
        <p:nvSpPr>
          <p:cNvPr id="3" name="TextBox 2">
            <a:extLst>
              <a:ext uri="{FF2B5EF4-FFF2-40B4-BE49-F238E27FC236}">
                <a16:creationId xmlns:a16="http://schemas.microsoft.com/office/drawing/2014/main" id="{EBB6234C-DB80-4F0C-B271-B6C435B1C525}"/>
              </a:ext>
            </a:extLst>
          </p:cNvPr>
          <p:cNvSpPr txBox="1"/>
          <p:nvPr/>
        </p:nvSpPr>
        <p:spPr>
          <a:xfrm>
            <a:off x="728870" y="2835964"/>
            <a:ext cx="7553740" cy="646331"/>
          </a:xfrm>
          <a:prstGeom prst="rect">
            <a:avLst/>
          </a:prstGeom>
          <a:noFill/>
        </p:spPr>
        <p:txBody>
          <a:bodyPr wrap="square" rtlCol="0">
            <a:spAutoFit/>
          </a:bodyPr>
          <a:lstStyle/>
          <a:p>
            <a:r>
              <a:rPr lang="en-GB" b="1" dirty="0"/>
              <a:t>Financial Questionnaire </a:t>
            </a:r>
            <a:r>
              <a:rPr lang="en-GB" dirty="0"/>
              <a:t>and Model provided in </a:t>
            </a:r>
            <a:r>
              <a:rPr lang="en-GB" b="1" dirty="0"/>
              <a:t>Annex 6</a:t>
            </a:r>
            <a:r>
              <a:rPr lang="en-GB" dirty="0"/>
              <a:t> to the Tendering Specifications?</a:t>
            </a:r>
          </a:p>
        </p:txBody>
      </p:sp>
      <p:sp>
        <p:nvSpPr>
          <p:cNvPr id="4" name="TextBox 3">
            <a:extLst>
              <a:ext uri="{FF2B5EF4-FFF2-40B4-BE49-F238E27FC236}">
                <a16:creationId xmlns:a16="http://schemas.microsoft.com/office/drawing/2014/main" id="{6DBE3FA2-96A3-44B9-90D4-0A8907FC88E3}"/>
              </a:ext>
            </a:extLst>
          </p:cNvPr>
          <p:cNvSpPr txBox="1"/>
          <p:nvPr/>
        </p:nvSpPr>
        <p:spPr>
          <a:xfrm>
            <a:off x="834887" y="424070"/>
            <a:ext cx="5963478" cy="369332"/>
          </a:xfrm>
          <a:prstGeom prst="rect">
            <a:avLst/>
          </a:prstGeom>
          <a:noFill/>
        </p:spPr>
        <p:txBody>
          <a:bodyPr wrap="square" rtlCol="0">
            <a:spAutoFit/>
          </a:bodyPr>
          <a:lstStyle/>
          <a:p>
            <a:r>
              <a:rPr lang="fr-BE" b="1" dirty="0"/>
              <a:t>Main </a:t>
            </a:r>
            <a:r>
              <a:rPr lang="fr-BE" b="1" dirty="0" err="1"/>
              <a:t>Products</a:t>
            </a:r>
            <a:r>
              <a:rPr lang="fr-BE" b="1" dirty="0"/>
              <a:t> to </a:t>
            </a:r>
            <a:r>
              <a:rPr lang="fr-BE" b="1" dirty="0" err="1"/>
              <a:t>be</a:t>
            </a:r>
            <a:r>
              <a:rPr lang="fr-BE" b="1" dirty="0"/>
              <a:t> </a:t>
            </a:r>
            <a:r>
              <a:rPr lang="fr-BE" b="1" dirty="0" err="1"/>
              <a:t>produced</a:t>
            </a:r>
            <a:r>
              <a:rPr lang="fr-BE" b="1" dirty="0"/>
              <a:t> in </a:t>
            </a:r>
            <a:r>
              <a:rPr lang="fr-BE" b="1" dirty="0" err="1"/>
              <a:t>this</a:t>
            </a:r>
            <a:r>
              <a:rPr lang="fr-BE" b="1" dirty="0"/>
              <a:t> tender</a:t>
            </a:r>
            <a:endParaRPr lang="en-GB" b="1" dirty="0"/>
          </a:p>
        </p:txBody>
      </p:sp>
    </p:spTree>
    <p:extLst>
      <p:ext uri="{BB962C8B-B14F-4D97-AF65-F5344CB8AC3E}">
        <p14:creationId xmlns:p14="http://schemas.microsoft.com/office/powerpoint/2010/main" val="2825266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40D458-8722-468B-B793-D2DFB0EBFD1C}"/>
              </a:ext>
            </a:extLst>
          </p:cNvPr>
          <p:cNvSpPr txBox="1"/>
          <p:nvPr/>
        </p:nvSpPr>
        <p:spPr>
          <a:xfrm>
            <a:off x="702365" y="318052"/>
            <a:ext cx="9395792" cy="369332"/>
          </a:xfrm>
          <a:prstGeom prst="rect">
            <a:avLst/>
          </a:prstGeom>
          <a:noFill/>
        </p:spPr>
        <p:txBody>
          <a:bodyPr wrap="square" rtlCol="0">
            <a:spAutoFit/>
          </a:bodyPr>
          <a:lstStyle/>
          <a:p>
            <a:r>
              <a:rPr lang="fr-BE" b="1" dirty="0"/>
              <a:t>Reference to </a:t>
            </a:r>
            <a:r>
              <a:rPr lang="fr-BE" b="1" dirty="0" err="1"/>
              <a:t>previous</a:t>
            </a:r>
            <a:r>
              <a:rPr lang="fr-BE" b="1" dirty="0"/>
              <a:t> tenders</a:t>
            </a:r>
            <a:endParaRPr lang="en-GB" b="1" dirty="0"/>
          </a:p>
        </p:txBody>
      </p:sp>
      <p:sp>
        <p:nvSpPr>
          <p:cNvPr id="3" name="TextBox 2">
            <a:extLst>
              <a:ext uri="{FF2B5EF4-FFF2-40B4-BE49-F238E27FC236}">
                <a16:creationId xmlns:a16="http://schemas.microsoft.com/office/drawing/2014/main" id="{1428BBC8-304D-4AB8-847B-E1D745FF5412}"/>
              </a:ext>
            </a:extLst>
          </p:cNvPr>
          <p:cNvSpPr txBox="1"/>
          <p:nvPr/>
        </p:nvSpPr>
        <p:spPr>
          <a:xfrm>
            <a:off x="808383" y="1060174"/>
            <a:ext cx="11092069" cy="2308324"/>
          </a:xfrm>
          <a:prstGeom prst="rect">
            <a:avLst/>
          </a:prstGeom>
          <a:noFill/>
        </p:spPr>
        <p:txBody>
          <a:bodyPr wrap="square" rtlCol="0">
            <a:spAutoFit/>
          </a:bodyPr>
          <a:lstStyle/>
          <a:p>
            <a:r>
              <a:rPr lang="fr-BE" dirty="0"/>
              <a:t>BIT has </a:t>
            </a:r>
            <a:r>
              <a:rPr lang="fr-BE" dirty="0" err="1"/>
              <a:t>never</a:t>
            </a:r>
            <a:r>
              <a:rPr lang="fr-BE" dirty="0"/>
              <a:t> </a:t>
            </a:r>
            <a:r>
              <a:rPr lang="fr-BE" dirty="0" err="1"/>
              <a:t>answered</a:t>
            </a:r>
            <a:r>
              <a:rPr lang="fr-BE" dirty="0"/>
              <a:t> </a:t>
            </a:r>
            <a:r>
              <a:rPr lang="fr-BE" dirty="0" err="1"/>
              <a:t>previously</a:t>
            </a:r>
            <a:r>
              <a:rPr lang="fr-BE" dirty="0"/>
              <a:t> to a tender of </a:t>
            </a:r>
            <a:r>
              <a:rPr lang="fr-BE" dirty="0" err="1"/>
              <a:t>this</a:t>
            </a:r>
            <a:r>
              <a:rPr lang="fr-BE" dirty="0"/>
              <a:t> </a:t>
            </a:r>
            <a:r>
              <a:rPr lang="fr-BE" dirty="0" err="1"/>
              <a:t>economic</a:t>
            </a:r>
            <a:r>
              <a:rPr lang="fr-BE" dirty="0"/>
              <a:t> size.</a:t>
            </a:r>
            <a:br>
              <a:rPr lang="fr-BE" dirty="0"/>
            </a:br>
            <a:br>
              <a:rPr lang="fr-BE" dirty="0"/>
            </a:br>
            <a:r>
              <a:rPr lang="fr-BE" dirty="0" err="1"/>
              <a:t>However</a:t>
            </a:r>
            <a:r>
              <a:rPr lang="fr-BE" dirty="0"/>
              <a:t>, </a:t>
            </a:r>
            <a:r>
              <a:rPr lang="fr-BE" dirty="0" err="1"/>
              <a:t>this</a:t>
            </a:r>
            <a:r>
              <a:rPr lang="fr-BE" dirty="0"/>
              <a:t> </a:t>
            </a:r>
            <a:r>
              <a:rPr lang="fr-BE" dirty="0" err="1"/>
              <a:t>is</a:t>
            </a:r>
            <a:r>
              <a:rPr lang="fr-BE" dirty="0"/>
              <a:t> a </a:t>
            </a:r>
            <a:r>
              <a:rPr lang="fr-BE" dirty="0" err="1"/>
              <a:t>typical</a:t>
            </a:r>
            <a:r>
              <a:rPr lang="fr-BE" dirty="0"/>
              <a:t> one winner, one catalogue tender. BIT has </a:t>
            </a:r>
            <a:r>
              <a:rPr lang="fr-BE" dirty="0" err="1"/>
              <a:t>quite</a:t>
            </a:r>
            <a:r>
              <a:rPr lang="fr-BE" dirty="0"/>
              <a:t> a lot of </a:t>
            </a:r>
            <a:r>
              <a:rPr lang="fr-BE" dirty="0" err="1"/>
              <a:t>experience</a:t>
            </a:r>
            <a:r>
              <a:rPr lang="fr-BE" dirty="0"/>
              <a:t> for in </a:t>
            </a:r>
            <a:r>
              <a:rPr lang="fr-BE" dirty="0" err="1"/>
              <a:t>this</a:t>
            </a:r>
            <a:r>
              <a:rPr lang="fr-BE" dirty="0"/>
              <a:t> </a:t>
            </a:r>
            <a:r>
              <a:rPr lang="fr-BE" dirty="0" err="1"/>
              <a:t>kind</a:t>
            </a:r>
            <a:r>
              <a:rPr lang="fr-BE" dirty="0"/>
              <a:t> of tender. </a:t>
            </a:r>
          </a:p>
          <a:p>
            <a:endParaRPr lang="fr-BE" dirty="0"/>
          </a:p>
          <a:p>
            <a:r>
              <a:rPr lang="fr-BE" dirty="0"/>
              <a:t>It </a:t>
            </a:r>
            <a:r>
              <a:rPr lang="fr-BE" dirty="0" err="1"/>
              <a:t>is</a:t>
            </a:r>
            <a:r>
              <a:rPr lang="fr-BE" dirty="0"/>
              <a:t> important to have an agressive </a:t>
            </a:r>
            <a:r>
              <a:rPr lang="fr-BE" dirty="0" err="1"/>
              <a:t>price</a:t>
            </a:r>
            <a:r>
              <a:rPr lang="fr-BE" dirty="0"/>
              <a:t> at the </a:t>
            </a:r>
            <a:r>
              <a:rPr lang="fr-BE" dirty="0" err="1"/>
              <a:t>beginning</a:t>
            </a:r>
            <a:r>
              <a:rPr lang="fr-BE" dirty="0"/>
              <a:t> of the </a:t>
            </a:r>
            <a:r>
              <a:rPr lang="fr-BE" dirty="0" err="1"/>
              <a:t>contract</a:t>
            </a:r>
            <a:r>
              <a:rPr lang="fr-BE" dirty="0"/>
              <a:t> and have a </a:t>
            </a:r>
            <a:r>
              <a:rPr lang="fr-BE" dirty="0" err="1"/>
              <a:t>solid</a:t>
            </a:r>
            <a:r>
              <a:rPr lang="fr-BE" dirty="0"/>
              <a:t> </a:t>
            </a:r>
            <a:r>
              <a:rPr lang="fr-BE" dirty="0" err="1"/>
              <a:t>strategy</a:t>
            </a:r>
            <a:r>
              <a:rPr lang="fr-BE" dirty="0"/>
              <a:t> for </a:t>
            </a:r>
            <a:r>
              <a:rPr lang="fr-BE" dirty="0" err="1"/>
              <a:t>margin</a:t>
            </a:r>
            <a:r>
              <a:rPr lang="fr-BE" dirty="0"/>
              <a:t> </a:t>
            </a:r>
            <a:r>
              <a:rPr lang="fr-BE" dirty="0" err="1"/>
              <a:t>recovery</a:t>
            </a:r>
            <a:r>
              <a:rPr lang="fr-BE" dirty="0"/>
              <a:t> </a:t>
            </a:r>
            <a:r>
              <a:rPr lang="fr-BE" dirty="0" err="1"/>
              <a:t>during</a:t>
            </a:r>
            <a:r>
              <a:rPr lang="fr-BE" dirty="0"/>
              <a:t> the exécution of the </a:t>
            </a:r>
            <a:r>
              <a:rPr lang="fr-BE" dirty="0" err="1"/>
              <a:t>contract</a:t>
            </a:r>
            <a:r>
              <a:rPr lang="fr-BE" dirty="0"/>
              <a:t>. </a:t>
            </a:r>
            <a:br>
              <a:rPr lang="fr-BE" dirty="0"/>
            </a:br>
            <a:br>
              <a:rPr lang="fr-BE" dirty="0"/>
            </a:br>
            <a:r>
              <a:rPr lang="fr-BE" dirty="0" err="1"/>
              <a:t>However</a:t>
            </a:r>
            <a:r>
              <a:rPr lang="fr-BE" dirty="0"/>
              <a:t>, in </a:t>
            </a:r>
            <a:r>
              <a:rPr lang="fr-BE" dirty="0" err="1"/>
              <a:t>this</a:t>
            </a:r>
            <a:r>
              <a:rPr lang="fr-BE" dirty="0"/>
              <a:t> </a:t>
            </a:r>
            <a:r>
              <a:rPr lang="fr-BE" dirty="0" err="1"/>
              <a:t>contract</a:t>
            </a:r>
            <a:r>
              <a:rPr lang="fr-BE" dirty="0"/>
              <a:t> the </a:t>
            </a:r>
            <a:r>
              <a:rPr lang="fr-BE" dirty="0" err="1"/>
              <a:t>presence</a:t>
            </a:r>
            <a:r>
              <a:rPr lang="fr-BE" dirty="0"/>
              <a:t> of upgrade kit </a:t>
            </a:r>
            <a:r>
              <a:rPr lang="fr-BE" dirty="0" err="1"/>
              <a:t>makes</a:t>
            </a:r>
            <a:r>
              <a:rPr lang="fr-BE" dirty="0"/>
              <a:t> the </a:t>
            </a:r>
            <a:r>
              <a:rPr lang="fr-BE" dirty="0" err="1"/>
              <a:t>recovery</a:t>
            </a:r>
            <a:r>
              <a:rPr lang="fr-BE" dirty="0"/>
              <a:t> action more </a:t>
            </a:r>
            <a:r>
              <a:rPr lang="fr-BE" dirty="0" err="1"/>
              <a:t>difficult</a:t>
            </a:r>
            <a:r>
              <a:rPr lang="fr-BE" dirty="0"/>
              <a:t>.</a:t>
            </a:r>
            <a:endParaRPr lang="en-GB" dirty="0"/>
          </a:p>
        </p:txBody>
      </p:sp>
      <p:sp>
        <p:nvSpPr>
          <p:cNvPr id="4" name="TextBox 3">
            <a:extLst>
              <a:ext uri="{FF2B5EF4-FFF2-40B4-BE49-F238E27FC236}">
                <a16:creationId xmlns:a16="http://schemas.microsoft.com/office/drawing/2014/main" id="{2B094C08-D0B9-456F-B1DA-1C105A6E12CA}"/>
              </a:ext>
            </a:extLst>
          </p:cNvPr>
          <p:cNvSpPr txBox="1"/>
          <p:nvPr/>
        </p:nvSpPr>
        <p:spPr>
          <a:xfrm>
            <a:off x="808383" y="4293704"/>
            <a:ext cx="8388626" cy="923330"/>
          </a:xfrm>
          <a:prstGeom prst="rect">
            <a:avLst/>
          </a:prstGeom>
          <a:noFill/>
        </p:spPr>
        <p:txBody>
          <a:bodyPr wrap="square" rtlCol="0">
            <a:spAutoFit/>
          </a:bodyPr>
          <a:lstStyle/>
          <a:p>
            <a:r>
              <a:rPr lang="fr-BE" b="1" dirty="0" err="1"/>
              <a:t>Preparation</a:t>
            </a:r>
            <a:r>
              <a:rPr lang="fr-BE" b="1" dirty="0"/>
              <a:t>.</a:t>
            </a:r>
            <a:br>
              <a:rPr lang="fr-BE" dirty="0"/>
            </a:br>
            <a:br>
              <a:rPr lang="fr-BE" dirty="0"/>
            </a:br>
            <a:r>
              <a:rPr lang="fr-BE" dirty="0"/>
              <a:t>BIT </a:t>
            </a:r>
            <a:r>
              <a:rPr lang="fr-BE" dirty="0" err="1"/>
              <a:t>prepared</a:t>
            </a:r>
            <a:r>
              <a:rPr lang="fr-BE" dirty="0"/>
              <a:t> a </a:t>
            </a:r>
            <a:r>
              <a:rPr lang="fr-BE" dirty="0" err="1"/>
              <a:t>simulated</a:t>
            </a:r>
            <a:r>
              <a:rPr lang="fr-BE" dirty="0"/>
              <a:t> </a:t>
            </a:r>
            <a:r>
              <a:rPr lang="fr-BE" dirty="0" err="1"/>
              <a:t>recovery</a:t>
            </a:r>
            <a:r>
              <a:rPr lang="fr-BE" dirty="0"/>
              <a:t> action model on the </a:t>
            </a:r>
            <a:r>
              <a:rPr lang="fr-BE" dirty="0" err="1"/>
              <a:t>previous</a:t>
            </a:r>
            <a:r>
              <a:rPr lang="fr-BE" dirty="0"/>
              <a:t> tender APSIII</a:t>
            </a:r>
            <a:endParaRPr lang="en-GB" dirty="0"/>
          </a:p>
        </p:txBody>
      </p:sp>
    </p:spTree>
    <p:extLst>
      <p:ext uri="{BB962C8B-B14F-4D97-AF65-F5344CB8AC3E}">
        <p14:creationId xmlns:p14="http://schemas.microsoft.com/office/powerpoint/2010/main" val="106611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980005-6C38-453A-854E-B61CE67DB471}"/>
              </a:ext>
            </a:extLst>
          </p:cNvPr>
          <p:cNvSpPr txBox="1"/>
          <p:nvPr/>
        </p:nvSpPr>
        <p:spPr>
          <a:xfrm>
            <a:off x="304800" y="397565"/>
            <a:ext cx="9250017" cy="2862322"/>
          </a:xfrm>
          <a:prstGeom prst="rect">
            <a:avLst/>
          </a:prstGeom>
          <a:noFill/>
        </p:spPr>
        <p:txBody>
          <a:bodyPr wrap="square" rtlCol="0">
            <a:spAutoFit/>
          </a:bodyPr>
          <a:lstStyle/>
          <a:p>
            <a:r>
              <a:rPr lang="fr-BE" b="1" dirty="0"/>
              <a:t>Back to Back </a:t>
            </a:r>
            <a:r>
              <a:rPr lang="fr-BE" b="1" dirty="0" err="1"/>
              <a:t>agreements</a:t>
            </a:r>
            <a:r>
              <a:rPr lang="fr-BE" b="1" dirty="0"/>
              <a:t>.</a:t>
            </a:r>
            <a:br>
              <a:rPr lang="fr-BE" dirty="0"/>
            </a:br>
            <a:br>
              <a:rPr lang="fr-BE" dirty="0"/>
            </a:br>
            <a:r>
              <a:rPr lang="fr-BE" dirty="0"/>
              <a:t>BIT has </a:t>
            </a:r>
            <a:r>
              <a:rPr lang="fr-BE" dirty="0" err="1"/>
              <a:t>closed</a:t>
            </a:r>
            <a:r>
              <a:rPr lang="fr-BE" dirty="0"/>
              <a:t> a back to back agreement </a:t>
            </a:r>
            <a:r>
              <a:rPr lang="fr-BE" dirty="0" err="1"/>
              <a:t>with</a:t>
            </a:r>
            <a:r>
              <a:rPr lang="fr-BE" dirty="0"/>
              <a:t> XXXX for the </a:t>
            </a:r>
            <a:r>
              <a:rPr lang="fr-BE" dirty="0" err="1"/>
              <a:t>supply</a:t>
            </a:r>
            <a:r>
              <a:rPr lang="fr-BE" dirty="0"/>
              <a:t> of the items. </a:t>
            </a:r>
            <a:br>
              <a:rPr lang="fr-BE" dirty="0"/>
            </a:br>
            <a:r>
              <a:rPr lang="fr-BE" dirty="0"/>
              <a:t>XXXX </a:t>
            </a:r>
            <a:r>
              <a:rPr lang="fr-BE" dirty="0" err="1"/>
              <a:t>guarantee</a:t>
            </a:r>
            <a:r>
              <a:rPr lang="fr-BE" dirty="0"/>
              <a:t> the best </a:t>
            </a:r>
            <a:r>
              <a:rPr lang="fr-BE" dirty="0" err="1"/>
              <a:t>purchase</a:t>
            </a:r>
            <a:r>
              <a:rPr lang="fr-BE" dirty="0"/>
              <a:t> </a:t>
            </a:r>
            <a:r>
              <a:rPr lang="fr-BE" dirty="0" err="1"/>
              <a:t>price</a:t>
            </a:r>
            <a:r>
              <a:rPr lang="fr-BE" dirty="0"/>
              <a:t> in EEC to BIT. A marginal </a:t>
            </a:r>
            <a:r>
              <a:rPr lang="fr-BE" dirty="0" err="1"/>
              <a:t>risk</a:t>
            </a:r>
            <a:r>
              <a:rPr lang="fr-BE" dirty="0"/>
              <a:t> of </a:t>
            </a:r>
            <a:r>
              <a:rPr lang="fr-BE" dirty="0" err="1"/>
              <a:t>better</a:t>
            </a:r>
            <a:r>
              <a:rPr lang="fr-BE" dirty="0"/>
              <a:t> </a:t>
            </a:r>
            <a:r>
              <a:rPr lang="fr-BE" dirty="0" err="1"/>
              <a:t>price</a:t>
            </a:r>
            <a:r>
              <a:rPr lang="fr-BE" dirty="0"/>
              <a:t> </a:t>
            </a:r>
            <a:r>
              <a:rPr lang="fr-BE" dirty="0" err="1"/>
              <a:t>should</a:t>
            </a:r>
            <a:r>
              <a:rPr lang="fr-BE" dirty="0"/>
              <a:t> </a:t>
            </a:r>
            <a:r>
              <a:rPr lang="fr-BE" dirty="0" err="1"/>
              <a:t>be</a:t>
            </a:r>
            <a:r>
              <a:rPr lang="fr-BE" dirty="0"/>
              <a:t> </a:t>
            </a:r>
            <a:r>
              <a:rPr lang="fr-BE" dirty="0" err="1"/>
              <a:t>considered</a:t>
            </a:r>
            <a:r>
              <a:rPr lang="fr-BE" dirty="0"/>
              <a:t> for </a:t>
            </a:r>
            <a:r>
              <a:rPr lang="fr-BE" dirty="0" err="1"/>
              <a:t>bids</a:t>
            </a:r>
            <a:r>
              <a:rPr lang="fr-BE" dirty="0"/>
              <a:t> </a:t>
            </a:r>
            <a:r>
              <a:rPr lang="fr-BE" dirty="0" err="1"/>
              <a:t>outside</a:t>
            </a:r>
            <a:r>
              <a:rPr lang="fr-BE" dirty="0"/>
              <a:t> EEC. </a:t>
            </a:r>
          </a:p>
          <a:p>
            <a:endParaRPr lang="fr-BE" dirty="0"/>
          </a:p>
          <a:p>
            <a:r>
              <a:rPr lang="fr-BE" dirty="0"/>
              <a:t>XXXX </a:t>
            </a:r>
            <a:r>
              <a:rPr lang="fr-BE" dirty="0" err="1"/>
              <a:t>gurantee</a:t>
            </a:r>
            <a:r>
              <a:rPr lang="fr-BE" dirty="0"/>
              <a:t> a </a:t>
            </a:r>
            <a:r>
              <a:rPr lang="fr-BE" dirty="0" err="1"/>
              <a:t>rebate</a:t>
            </a:r>
            <a:r>
              <a:rPr lang="fr-BE" dirty="0"/>
              <a:t> </a:t>
            </a:r>
            <a:r>
              <a:rPr lang="fr-BE" dirty="0" err="1"/>
              <a:t>margin</a:t>
            </a:r>
            <a:r>
              <a:rPr lang="fr-BE" dirty="0"/>
              <a:t> of 5% on all ordres </a:t>
            </a:r>
            <a:r>
              <a:rPr lang="fr-BE" dirty="0" err="1"/>
              <a:t>related</a:t>
            </a:r>
            <a:r>
              <a:rPr lang="fr-BE" dirty="0"/>
              <a:t> to </a:t>
            </a:r>
            <a:r>
              <a:rPr lang="fr-BE" dirty="0" err="1"/>
              <a:t>this</a:t>
            </a:r>
            <a:r>
              <a:rPr lang="fr-BE" dirty="0"/>
              <a:t> </a:t>
            </a:r>
            <a:r>
              <a:rPr lang="fr-BE" dirty="0" err="1"/>
              <a:t>bid</a:t>
            </a:r>
            <a:r>
              <a:rPr lang="fr-BE" dirty="0"/>
              <a:t>. </a:t>
            </a:r>
          </a:p>
          <a:p>
            <a:endParaRPr lang="fr-BE" dirty="0"/>
          </a:p>
          <a:p>
            <a:r>
              <a:rPr lang="fr-BE" dirty="0"/>
              <a:t>BIT has </a:t>
            </a:r>
            <a:r>
              <a:rPr lang="fr-BE" dirty="0" err="1"/>
              <a:t>agreed</a:t>
            </a:r>
            <a:r>
              <a:rPr lang="fr-BE" dirty="0"/>
              <a:t>  a </a:t>
            </a:r>
            <a:r>
              <a:rPr lang="fr-BE" dirty="0" err="1"/>
              <a:t>framework</a:t>
            </a:r>
            <a:r>
              <a:rPr lang="fr-BE" dirty="0"/>
              <a:t> </a:t>
            </a:r>
            <a:r>
              <a:rPr lang="fr-BE" dirty="0" err="1"/>
              <a:t>contract</a:t>
            </a:r>
            <a:r>
              <a:rPr lang="fr-BE" dirty="0"/>
              <a:t> </a:t>
            </a:r>
            <a:r>
              <a:rPr lang="fr-BE" dirty="0" err="1"/>
              <a:t>with</a:t>
            </a:r>
            <a:r>
              <a:rPr lang="fr-BE" dirty="0"/>
              <a:t> Local Service Provider YYYY and ZZZZ for the exécution of services in Belgium and Luxembourg. </a:t>
            </a:r>
            <a:endParaRPr lang="en-GB" dirty="0"/>
          </a:p>
        </p:txBody>
      </p:sp>
    </p:spTree>
    <p:extLst>
      <p:ext uri="{BB962C8B-B14F-4D97-AF65-F5344CB8AC3E}">
        <p14:creationId xmlns:p14="http://schemas.microsoft.com/office/powerpoint/2010/main" val="2709655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862</Words>
  <Application>Microsoft Office PowerPoint</Application>
  <PresentationFormat>Widescreen</PresentationFormat>
  <Paragraphs>69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Project Brief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Brief</dc:title>
  <dc:creator>Belotti, Paolo</dc:creator>
  <cp:lastModifiedBy>Belotti, Paolo</cp:lastModifiedBy>
  <cp:revision>18</cp:revision>
  <dcterms:created xsi:type="dcterms:W3CDTF">2019-10-16T15:06:49Z</dcterms:created>
  <dcterms:modified xsi:type="dcterms:W3CDTF">2019-10-20T15:50:51Z</dcterms:modified>
</cp:coreProperties>
</file>